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7" r:id="rId2"/>
  </p:sldMasterIdLst>
  <p:notesMasterIdLst>
    <p:notesMasterId r:id="rId33"/>
  </p:notesMasterIdLst>
  <p:sldIdLst>
    <p:sldId id="256" r:id="rId3"/>
    <p:sldId id="279" r:id="rId4"/>
    <p:sldId id="292" r:id="rId5"/>
    <p:sldId id="293" r:id="rId6"/>
    <p:sldId id="303" r:id="rId7"/>
    <p:sldId id="311" r:id="rId8"/>
    <p:sldId id="313" r:id="rId9"/>
    <p:sldId id="312" r:id="rId10"/>
    <p:sldId id="294" r:id="rId11"/>
    <p:sldId id="295" r:id="rId12"/>
    <p:sldId id="296" r:id="rId13"/>
    <p:sldId id="314" r:id="rId14"/>
    <p:sldId id="315" r:id="rId15"/>
    <p:sldId id="316" r:id="rId16"/>
    <p:sldId id="317" r:id="rId17"/>
    <p:sldId id="297" r:id="rId18"/>
    <p:sldId id="298" r:id="rId19"/>
    <p:sldId id="299" r:id="rId20"/>
    <p:sldId id="304" r:id="rId21"/>
    <p:sldId id="305" r:id="rId22"/>
    <p:sldId id="318" r:id="rId23"/>
    <p:sldId id="306" r:id="rId24"/>
    <p:sldId id="300" r:id="rId25"/>
    <p:sldId id="301" r:id="rId26"/>
    <p:sldId id="302" r:id="rId27"/>
    <p:sldId id="307" r:id="rId28"/>
    <p:sldId id="308" r:id="rId29"/>
    <p:sldId id="309" r:id="rId30"/>
    <p:sldId id="319" r:id="rId31"/>
    <p:sldId id="310" r:id="rId3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8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134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135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8F9F6BD1-0B60-402B-9F6D-E67067994D1A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94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731484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600200" y="6141960"/>
            <a:ext cx="731484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534852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5348520" y="614196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1600200" y="614196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731484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1600200" y="5486400"/>
            <a:ext cx="731484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44" name="Imagem 43"/>
          <p:cNvPicPr/>
          <p:nvPr/>
        </p:nvPicPr>
        <p:blipFill>
          <a:blip r:embed="rId2"/>
          <a:stretch/>
        </p:blipFill>
        <p:spPr>
          <a:xfrm>
            <a:off x="4471200" y="5486040"/>
            <a:ext cx="1572480" cy="1254600"/>
          </a:xfrm>
          <a:prstGeom prst="rect">
            <a:avLst/>
          </a:prstGeom>
          <a:ln>
            <a:noFill/>
          </a:ln>
        </p:spPr>
      </p:pic>
      <p:pic>
        <p:nvPicPr>
          <p:cNvPr id="45" name="Imagem 44"/>
          <p:cNvPicPr/>
          <p:nvPr/>
        </p:nvPicPr>
        <p:blipFill>
          <a:blip r:embed="rId2"/>
          <a:stretch/>
        </p:blipFill>
        <p:spPr>
          <a:xfrm>
            <a:off x="4471200" y="5486040"/>
            <a:ext cx="1572480" cy="125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5" name="Retângulo 9"/>
          <p:cNvSpPr/>
          <p:nvPr/>
        </p:nvSpPr>
        <p:spPr>
          <a:xfrm>
            <a:off x="-9525" y="6053140"/>
            <a:ext cx="2249488" cy="712787"/>
          </a:xfrm>
          <a:prstGeom prst="rect">
            <a:avLst/>
          </a:prstGeom>
          <a:solidFill>
            <a:srgbClr val="FF99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6" name="Retângulo 10"/>
          <p:cNvSpPr/>
          <p:nvPr userDrawn="1"/>
        </p:nvSpPr>
        <p:spPr>
          <a:xfrm>
            <a:off x="2359026" y="6043615"/>
            <a:ext cx="6784975" cy="714375"/>
          </a:xfrm>
          <a:prstGeom prst="rect">
            <a:avLst/>
          </a:prstGeom>
          <a:solidFill>
            <a:srgbClr val="80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  <a:noFill/>
        </p:spPr>
        <p:txBody>
          <a:bodyPr anchor="ctr">
            <a:normAutofit/>
          </a:bodyPr>
          <a:lstStyle>
            <a:lvl1pPr marL="0" indent="0" algn="l">
              <a:buNone/>
              <a:defRPr sz="2400" b="1">
                <a:solidFill>
                  <a:srgbClr val="FFFFFF"/>
                </a:solidFill>
              </a:defRPr>
            </a:lvl1pPr>
            <a:lvl2pPr marL="422041" indent="0" algn="ctr">
              <a:buNone/>
            </a:lvl2pPr>
            <a:lvl3pPr marL="844083" indent="0" algn="ctr">
              <a:buNone/>
            </a:lvl3pPr>
            <a:lvl4pPr marL="1266124" indent="0" algn="ctr">
              <a:buNone/>
            </a:lvl4pPr>
            <a:lvl5pPr marL="1688165" indent="0" algn="ctr">
              <a:buNone/>
            </a:lvl5pPr>
            <a:lvl6pPr marL="2110207" indent="0" algn="ctr">
              <a:buNone/>
            </a:lvl6pPr>
            <a:lvl7pPr marL="2532248" indent="0" algn="ctr">
              <a:buNone/>
            </a:lvl7pPr>
            <a:lvl8pPr marL="2954289" indent="0" algn="ctr">
              <a:buNone/>
            </a:lvl8pPr>
            <a:lvl9pPr marL="3376331" indent="0" algn="ctr">
              <a:buNone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  <p:sp>
        <p:nvSpPr>
          <p:cNvPr id="7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846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A385B5-7B8A-4968-8218-0A4F333C2DF2}" type="datetime1">
              <a:rPr lang="pt-BR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26/09/2021</a:t>
            </a:fld>
            <a:endParaRPr lang="pt-BR" sz="923">
              <a:solidFill>
                <a:prstClr val="black">
                  <a:tint val="65000"/>
                </a:prstClr>
              </a:solidFill>
              <a:latin typeface="Arial" charset="0"/>
            </a:endParaRPr>
          </a:p>
        </p:txBody>
      </p:sp>
      <p:sp>
        <p:nvSpPr>
          <p:cNvPr id="10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975" y="236540"/>
            <a:ext cx="5867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ysClr val="windowText" lastClr="000000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latin typeface="Arial" charset="0"/>
            </a:endParaRPr>
          </a:p>
        </p:txBody>
      </p:sp>
      <p:sp>
        <p:nvSpPr>
          <p:cNvPr id="11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D83464-68A5-459D-8360-19D7FEDADCEF}" type="slidenum">
              <a:rPr lang="pt-BR">
                <a:solidFill>
                  <a:srgbClr val="323232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32323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4083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116632"/>
            <a:ext cx="8856984" cy="864096"/>
          </a:xfrm>
        </p:spPr>
        <p:txBody>
          <a:bodyPr/>
          <a:lstStyle/>
          <a:p>
            <a:r>
              <a:rPr lang="en-US" dirty="0"/>
              <a:t>CLIQUE PARA EDITAR O ESTILO DO TÍTULO MESTRE</a:t>
            </a: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251521" y="1484784"/>
            <a:ext cx="8712968" cy="4752528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Font typeface="Courier New" pitchFamily="49" charset="0"/>
              <a:buChar char="o"/>
              <a:defRPr lang="pt-BR" sz="2677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buClr>
                <a:schemeClr val="accent6">
                  <a:lumMod val="50000"/>
                </a:schemeClr>
              </a:buClr>
              <a:defRPr lang="pt-BR" sz="2677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buClr>
                <a:srgbClr val="800000"/>
              </a:buClr>
              <a:defRPr lang="pt-BR" sz="2677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 lang="pt-BR" sz="2677" kern="1200" dirty="0" smtClean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buClr>
                <a:srgbClr val="800000"/>
              </a:buClr>
              <a:buFont typeface="Courier New" pitchFamily="49" charset="0"/>
              <a:buChar char="o"/>
              <a:defRPr lang="en-US" sz="2677" kern="1200" dirty="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1063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6"/>
          <p:cNvSpPr/>
          <p:nvPr/>
        </p:nvSpPr>
        <p:spPr bwMode="white">
          <a:xfrm>
            <a:off x="0" y="4143375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6" name="Retângulo 7"/>
          <p:cNvSpPr/>
          <p:nvPr/>
        </p:nvSpPr>
        <p:spPr>
          <a:xfrm>
            <a:off x="0" y="4219575"/>
            <a:ext cx="1295400" cy="990600"/>
          </a:xfrm>
          <a:prstGeom prst="rect">
            <a:avLst/>
          </a:prstGeom>
          <a:solidFill>
            <a:srgbClr val="FF99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7" name="Retângulo 8"/>
          <p:cNvSpPr/>
          <p:nvPr/>
        </p:nvSpPr>
        <p:spPr>
          <a:xfrm>
            <a:off x="1371600" y="4219575"/>
            <a:ext cx="7772400" cy="990600"/>
          </a:xfrm>
          <a:prstGeom prst="rect">
            <a:avLst/>
          </a:prstGeom>
          <a:solidFill>
            <a:srgbClr val="80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15" name="Espaço Reservado para Conteúdo 7"/>
          <p:cNvSpPr>
            <a:spLocks noGrp="1"/>
          </p:cNvSpPr>
          <p:nvPr>
            <p:ph sz="quarter" idx="13"/>
          </p:nvPr>
        </p:nvSpPr>
        <p:spPr>
          <a:xfrm>
            <a:off x="2990896" y="142852"/>
            <a:ext cx="6010260" cy="392909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>
              <a:buClr>
                <a:schemeClr val="accent1">
                  <a:lumMod val="50000"/>
                </a:schemeClr>
              </a:buClr>
              <a:buFont typeface="Courier New" pitchFamily="49" charset="0"/>
              <a:buChar char="o"/>
              <a:defRPr sz="2677"/>
            </a:lvl1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5286388"/>
            <a:ext cx="7123113" cy="1382972"/>
          </a:xfrm>
        </p:spPr>
        <p:txBody>
          <a:bodyPr/>
          <a:lstStyle>
            <a:lvl1pPr marL="0" indent="0">
              <a:buNone/>
              <a:defRPr sz="2585" b="1">
                <a:solidFill>
                  <a:schemeClr val="tx2"/>
                </a:solidFill>
              </a:defRPr>
            </a:lvl1pPr>
            <a:lvl2pPr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4219588"/>
            <a:ext cx="7620000" cy="990600"/>
          </a:xfrm>
          <a:noFill/>
        </p:spPr>
        <p:txBody>
          <a:bodyPr>
            <a:noAutofit/>
          </a:bodyPr>
          <a:lstStyle>
            <a:lvl1pPr algn="l">
              <a:buNone/>
              <a:defRPr sz="3323" b="1" cap="none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Clique para editar o estilo do título mestre</a:t>
            </a:r>
          </a:p>
        </p:txBody>
      </p:sp>
      <p:sp>
        <p:nvSpPr>
          <p:cNvPr id="10" name="Espaço Reservado para Número de Slide 12"/>
          <p:cNvSpPr>
            <a:spLocks noGrp="1"/>
          </p:cNvSpPr>
          <p:nvPr>
            <p:ph type="sldNum" sz="quarter" idx="15"/>
          </p:nvPr>
        </p:nvSpPr>
        <p:spPr>
          <a:xfrm>
            <a:off x="0" y="4371977"/>
            <a:ext cx="1295400" cy="7016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923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C5A606-4CD9-46D9-B702-A144BEAED940}" type="slidenum">
              <a:rPr lang="pt-BR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latin typeface="Arial" charset="0"/>
            </a:endParaRPr>
          </a:p>
        </p:txBody>
      </p:sp>
      <p:pic>
        <p:nvPicPr>
          <p:cNvPr id="12" name="Picture 3" descr="C:\Documents and Settings\AGSA\Desktop\BASIS\MKT\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34772"/>
            <a:ext cx="1043608" cy="523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77622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CLIQUE PARA EDITAR O ESTILO DO TÍTULO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8"/>
            <a:ext cx="3886200" cy="4719753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8"/>
            <a:ext cx="3886200" cy="471975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7725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5" y="116632"/>
            <a:ext cx="8928992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CLIQUE PARA EDITAR O ESTILO DO TÍTULO MESTRE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251521" y="2170584"/>
            <a:ext cx="4100264" cy="4138736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572000" y="2170584"/>
            <a:ext cx="4320480" cy="4138736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251521" y="1484784"/>
            <a:ext cx="4100264" cy="64008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1846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572000" y="1484784"/>
            <a:ext cx="4320480" cy="640080"/>
          </a:xfrm>
          <a:solidFill>
            <a:schemeClr val="tx1">
              <a:lumMod val="75000"/>
              <a:lumOff val="25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1846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9129180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CLIQUE PARA EDITAR O ESTILO DO TÍTULO MESTRE</a:t>
            </a:r>
          </a:p>
        </p:txBody>
      </p:sp>
      <p:sp>
        <p:nvSpPr>
          <p:cNvPr id="6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620156" cy="4643470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Espaço Reservado para Data 1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1BE69C-884F-45AD-8F26-3EDA040D0085}" type="datetime1">
              <a:rPr lang="pt-BR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26/09/2021</a:t>
            </a:fld>
            <a:endParaRPr lang="pt-BR" sz="923">
              <a:solidFill>
                <a:prstClr val="black">
                  <a:tint val="65000"/>
                </a:prstClr>
              </a:solidFill>
              <a:latin typeface="Arial" charset="0"/>
            </a:endParaRPr>
          </a:p>
        </p:txBody>
      </p:sp>
      <p:sp>
        <p:nvSpPr>
          <p:cNvPr id="5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1" y="6248402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99455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779C93-0605-40CA-91E5-0DB574D729F4}" type="datetime1">
              <a:rPr lang="pt-BR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26/09/2021</a:t>
            </a:fld>
            <a:endParaRPr lang="pt-BR" sz="923">
              <a:solidFill>
                <a:prstClr val="black">
                  <a:tint val="65000"/>
                </a:prstClr>
              </a:solidFill>
              <a:latin typeface="Arial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1" y="6248402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4A6FD-E0A2-47F5-B090-48C2635FFA2A}" type="slidenum">
              <a:rPr lang="pt-BR">
                <a:solidFill>
                  <a:srgbClr val="323232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32323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81274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1600200" y="5486400"/>
            <a:ext cx="7314840" cy="125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7504" y="116632"/>
            <a:ext cx="8856984" cy="869950"/>
          </a:xfrm>
        </p:spPr>
        <p:txBody>
          <a:bodyPr>
            <a:normAutofit/>
          </a:bodyPr>
          <a:lstStyle>
            <a:lvl1pPr algn="l">
              <a:buNone/>
              <a:defRPr sz="3323" b="1"/>
            </a:lvl1pPr>
          </a:lstStyle>
          <a:p>
            <a:r>
              <a:rPr lang="en-US" dirty="0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800000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923"/>
              </a:spcAft>
              <a:buNone/>
              <a:defRPr sz="1662">
                <a:latin typeface="Calibri" pitchFamily="34" charset="0"/>
              </a:defRPr>
            </a:lvl1pPr>
            <a:lvl2pPr>
              <a:buNone/>
              <a:defRPr sz="1108"/>
            </a:lvl2pPr>
            <a:lvl3pPr>
              <a:buNone/>
              <a:defRPr sz="923"/>
            </a:lvl3pPr>
            <a:lvl4pPr>
              <a:buNone/>
              <a:defRPr sz="831"/>
            </a:lvl4pPr>
            <a:lvl5pPr>
              <a:buNone/>
              <a:defRPr sz="831"/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5" name="Espaço Reservado para Data 13"/>
          <p:cNvSpPr>
            <a:spLocks noGrp="1"/>
          </p:cNvSpPr>
          <p:nvPr>
            <p:ph type="dt" sz="half" idx="10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A63570-C153-47C1-B895-D332597ACC91}" type="datetime1">
              <a:rPr lang="pt-BR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26/09/2021</a:t>
            </a:fld>
            <a:endParaRPr lang="pt-BR" sz="923">
              <a:solidFill>
                <a:prstClr val="black">
                  <a:tint val="65000"/>
                </a:prstClr>
              </a:solidFill>
              <a:latin typeface="Arial" charset="0"/>
            </a:endParaRPr>
          </a:p>
        </p:txBody>
      </p:sp>
      <p:sp>
        <p:nvSpPr>
          <p:cNvPr id="6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609601" y="6248402"/>
            <a:ext cx="5421313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Espaço Reservado para Número de Slide 22"/>
          <p:cNvSpPr>
            <a:spLocks noGrp="1"/>
          </p:cNvSpPr>
          <p:nvPr>
            <p:ph type="sldNum" sz="quarter" idx="12"/>
          </p:nvPr>
        </p:nvSpPr>
        <p:spPr>
          <a:xfrm>
            <a:off x="0" y="1271590"/>
            <a:ext cx="533400" cy="244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389CEC-414B-4C33-BA56-537A5784674F}" type="slidenum">
              <a:rPr lang="pt-BR">
                <a:solidFill>
                  <a:prstClr val="black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16862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7"/>
          <p:cNvSpPr/>
          <p:nvPr userDrawn="1"/>
        </p:nvSpPr>
        <p:spPr bwMode="white">
          <a:xfrm>
            <a:off x="-9525" y="4572002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6" name="Retângulo 8"/>
          <p:cNvSpPr/>
          <p:nvPr userDrawn="1"/>
        </p:nvSpPr>
        <p:spPr>
          <a:xfrm>
            <a:off x="-9524" y="4664075"/>
            <a:ext cx="1463675" cy="712788"/>
          </a:xfrm>
          <a:prstGeom prst="rect">
            <a:avLst/>
          </a:prstGeom>
          <a:solidFill>
            <a:srgbClr val="FF99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7" name="Retângulo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rgbClr val="80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8" name="Retângulo 10"/>
          <p:cNvSpPr/>
          <p:nvPr/>
        </p:nvSpPr>
        <p:spPr bwMode="white">
          <a:xfrm>
            <a:off x="1447801" y="2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1254968"/>
          </a:xfrm>
        </p:spPr>
        <p:txBody>
          <a:bodyPr/>
          <a:lstStyle>
            <a:lvl1pPr marL="0" indent="0">
              <a:buFontTx/>
              <a:buNone/>
              <a:defRPr sz="1569" b="1"/>
            </a:lvl1pPr>
            <a:lvl2pPr>
              <a:buFontTx/>
              <a:buNone/>
              <a:defRPr sz="1108"/>
            </a:lvl2pPr>
            <a:lvl3pPr>
              <a:buFontTx/>
              <a:buNone/>
              <a:defRPr sz="923"/>
            </a:lvl3pPr>
            <a:lvl4pPr>
              <a:buFontTx/>
              <a:buNone/>
              <a:defRPr sz="831"/>
            </a:lvl4pPr>
            <a:lvl5pPr>
              <a:buFontTx/>
              <a:buNone/>
              <a:defRPr sz="831"/>
            </a:lvl5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>
            <a:normAutofit/>
          </a:bodyPr>
          <a:lstStyle>
            <a:lvl1pPr algn="l">
              <a:buNone/>
              <a:defRPr sz="2585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noFill/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954"/>
            </a:lvl1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649836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731484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356940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348520" y="5486400"/>
            <a:ext cx="356940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1600200" y="4648320"/>
            <a:ext cx="7314840" cy="3178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600200" y="614196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348520" y="5486400"/>
            <a:ext cx="356940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3569400" cy="125460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34852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5348520" y="614196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600200" y="4648320"/>
            <a:ext cx="7314840" cy="685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60020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348520" y="5486400"/>
            <a:ext cx="356940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600200" y="6141960"/>
            <a:ext cx="7314840" cy="5983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stomShape 1"/>
          <p:cNvSpPr/>
          <p:nvPr/>
        </p:nvSpPr>
        <p:spPr>
          <a:xfrm>
            <a:off x="0" y="0"/>
            <a:ext cx="9143640" cy="1107000"/>
          </a:xfrm>
          <a:prstGeom prst="rect">
            <a:avLst/>
          </a:prstGeom>
          <a:blipFill>
            <a:blip r:embed="rId1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CustomShape 2"/>
          <p:cNvSpPr/>
          <p:nvPr/>
        </p:nvSpPr>
        <p:spPr>
          <a:xfrm>
            <a:off x="0" y="1112040"/>
            <a:ext cx="533160" cy="228240"/>
          </a:xfrm>
          <a:prstGeom prst="rect">
            <a:avLst/>
          </a:prstGeom>
          <a:solidFill>
            <a:srgbClr val="FF9900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590400" y="1112040"/>
            <a:ext cx="8553240" cy="228240"/>
          </a:xfrm>
          <a:prstGeom prst="rect">
            <a:avLst/>
          </a:prstGeom>
          <a:solidFill>
            <a:srgbClr val="800000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pic>
        <p:nvPicPr>
          <p:cNvPr id="3" name="Picture 3"/>
          <p:cNvPicPr/>
          <p:nvPr/>
        </p:nvPicPr>
        <p:blipFill>
          <a:blip r:embed="rId16"/>
          <a:stretch/>
        </p:blipFill>
        <p:spPr>
          <a:xfrm>
            <a:off x="0" y="6334920"/>
            <a:ext cx="1043280" cy="522720"/>
          </a:xfrm>
          <a:prstGeom prst="rect">
            <a:avLst/>
          </a:prstGeom>
          <a:ln>
            <a:noFill/>
          </a:ln>
        </p:spPr>
      </p:pic>
      <p:sp>
        <p:nvSpPr>
          <p:cNvPr id="4" name="CustomShape 4"/>
          <p:cNvSpPr/>
          <p:nvPr/>
        </p:nvSpPr>
        <p:spPr>
          <a:xfrm>
            <a:off x="0" y="5970600"/>
            <a:ext cx="9143640" cy="887040"/>
          </a:xfrm>
          <a:prstGeom prst="rect">
            <a:avLst/>
          </a:prstGeom>
          <a:solidFill>
            <a:srgbClr val="FFFFFF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5" name="CustomShape 5"/>
          <p:cNvSpPr/>
          <p:nvPr/>
        </p:nvSpPr>
        <p:spPr>
          <a:xfrm>
            <a:off x="-9360" y="6053040"/>
            <a:ext cx="2249280" cy="712440"/>
          </a:xfrm>
          <a:prstGeom prst="rect">
            <a:avLst/>
          </a:prstGeom>
          <a:solidFill>
            <a:srgbClr val="FF9900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6" name="CustomShape 6"/>
          <p:cNvSpPr/>
          <p:nvPr/>
        </p:nvSpPr>
        <p:spPr>
          <a:xfrm>
            <a:off x="2359080" y="6043680"/>
            <a:ext cx="6784560" cy="713880"/>
          </a:xfrm>
          <a:prstGeom prst="rect">
            <a:avLst/>
          </a:prstGeom>
          <a:solidFill>
            <a:srgbClr val="800000"/>
          </a:solidFill>
          <a:ln w="50760">
            <a:noFill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7" name="PlaceHolder 7"/>
          <p:cNvSpPr>
            <a:spLocks noGrp="1"/>
          </p:cNvSpPr>
          <p:nvPr>
            <p:ph type="title"/>
          </p:nvPr>
        </p:nvSpPr>
        <p:spPr>
          <a:xfrm>
            <a:off x="2362320" y="4038480"/>
            <a:ext cx="6476760" cy="18284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r>
              <a:rPr lang="pt-BR" sz="3600" b="1" strike="noStrike">
                <a:solidFill>
                  <a:srgbClr val="323232"/>
                </a:solidFill>
                <a:latin typeface="Calibri"/>
              </a:rPr>
              <a:t>Clique para editar o formato do texto do títuloClique para editar o título mestre</a:t>
            </a:r>
            <a:endParaRPr/>
          </a:p>
        </p:txBody>
      </p:sp>
      <p:sp>
        <p:nvSpPr>
          <p:cNvPr id="8" name="PlaceHolder 8"/>
          <p:cNvSpPr>
            <a:spLocks noGrp="1"/>
          </p:cNvSpPr>
          <p:nvPr>
            <p:ph type="dt"/>
          </p:nvPr>
        </p:nvSpPr>
        <p:spPr>
          <a:xfrm>
            <a:off x="76320" y="6068880"/>
            <a:ext cx="2057040" cy="68544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000" strike="noStrike">
                <a:solidFill>
                  <a:srgbClr val="FFFFFF"/>
                </a:solidFill>
                <a:latin typeface="Tw Cen MT"/>
              </a:rPr>
              <a:t>30/07/15</a:t>
            </a:r>
            <a:endParaRPr/>
          </a:p>
        </p:txBody>
      </p:sp>
      <p:sp>
        <p:nvSpPr>
          <p:cNvPr id="9" name="PlaceHolder 9"/>
          <p:cNvSpPr>
            <a:spLocks noGrp="1"/>
          </p:cNvSpPr>
          <p:nvPr>
            <p:ph type="ftr"/>
          </p:nvPr>
        </p:nvSpPr>
        <p:spPr>
          <a:xfrm>
            <a:off x="2085840" y="236520"/>
            <a:ext cx="58669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/>
          </a:p>
        </p:txBody>
      </p:sp>
      <p:sp>
        <p:nvSpPr>
          <p:cNvPr id="10" name="PlaceHolder 10"/>
          <p:cNvSpPr>
            <a:spLocks noGrp="1"/>
          </p:cNvSpPr>
          <p:nvPr>
            <p:ph type="sldNum"/>
          </p:nvPr>
        </p:nvSpPr>
        <p:spPr>
          <a:xfrm>
            <a:off x="8001000" y="228600"/>
            <a:ext cx="837720" cy="38052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7EBA1E86-AB64-4DAE-A2C3-002BEC9B1D3D}" type="slidenum">
              <a:rPr lang="pt-BR" strike="noStrike">
                <a:solidFill>
                  <a:srgbClr val="323232"/>
                </a:solidFill>
                <a:latin typeface="Tw Cen MT"/>
              </a:rPr>
              <a:t>‹nº›</a:t>
            </a:fld>
            <a:endParaRPr/>
          </a:p>
        </p:txBody>
      </p:sp>
      <p:sp>
        <p:nvSpPr>
          <p:cNvPr id="11" name="PlaceHolder 11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2900"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2300"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2000"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0" y="0"/>
            <a:ext cx="9144000" cy="1107440"/>
          </a:xfrm>
          <a:prstGeom prst="rect">
            <a:avLst/>
          </a:prstGeom>
          <a:blipFill dpi="0" rotWithShape="1">
            <a:blip r:embed="rId11" cstate="print">
              <a:alphaModFix amt="6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1662">
              <a:solidFill>
                <a:prstClr val="white"/>
              </a:solidFill>
            </a:endParaRPr>
          </a:p>
        </p:txBody>
      </p:sp>
      <p:sp>
        <p:nvSpPr>
          <p:cNvPr id="1026" name="Espaço Reservado para Título 21"/>
          <p:cNvSpPr>
            <a:spLocks noGrp="1"/>
          </p:cNvSpPr>
          <p:nvPr>
            <p:ph type="title"/>
          </p:nvPr>
        </p:nvSpPr>
        <p:spPr bwMode="auto">
          <a:xfrm>
            <a:off x="107504" y="116632"/>
            <a:ext cx="885698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/>
              <a:t>CLIQUE PARA EDITAR O ESTILO DO TÍTULO MESTRE</a:t>
            </a:r>
            <a:endParaRPr lang="en-US" dirty="0"/>
          </a:p>
        </p:txBody>
      </p:sp>
      <p:sp>
        <p:nvSpPr>
          <p:cNvPr id="1027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251521" y="1495327"/>
            <a:ext cx="8712968" cy="4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9" name="Retângulo 8"/>
          <p:cNvSpPr/>
          <p:nvPr userDrawn="1"/>
        </p:nvSpPr>
        <p:spPr>
          <a:xfrm>
            <a:off x="0" y="1112168"/>
            <a:ext cx="533400" cy="228600"/>
          </a:xfrm>
          <a:prstGeom prst="rect">
            <a:avLst/>
          </a:prstGeom>
          <a:solidFill>
            <a:srgbClr val="FF99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590550" y="1112168"/>
            <a:ext cx="8553450" cy="228600"/>
          </a:xfrm>
          <a:prstGeom prst="rect">
            <a:avLst/>
          </a:prstGeom>
          <a:solidFill>
            <a:srgbClr val="80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62">
              <a:solidFill>
                <a:prstClr val="white"/>
              </a:solidFill>
            </a:endParaRPr>
          </a:p>
        </p:txBody>
      </p:sp>
      <p:pic>
        <p:nvPicPr>
          <p:cNvPr id="11" name="Picture 3" descr="C:\Documents and Settings\AGSA\Desktop\BASIS\MKT\LOGO.jpg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334772"/>
            <a:ext cx="1043608" cy="5232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7528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323" b="1" kern="1200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3323" b="1">
          <a:solidFill>
            <a:schemeClr val="tx2"/>
          </a:solidFill>
          <a:latin typeface="Calibri" pitchFamily="34" charset="0"/>
        </a:defRPr>
      </a:lvl9pPr>
    </p:titleStyle>
    <p:bodyStyle>
      <a:lvl1pPr marL="294550" indent="-294550" algn="l" rtl="0" eaLnBrk="0" fontAlgn="base" hangingPunct="0">
        <a:spcBef>
          <a:spcPts val="646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677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590565" indent="-252052" algn="l" rtl="0" eaLnBrk="0" fontAlgn="base" hangingPunct="0">
        <a:spcBef>
          <a:spcPts val="508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844083" indent="-211021" algn="l" rtl="0" eaLnBrk="0" fontAlgn="base" hangingPunct="0">
        <a:spcBef>
          <a:spcPts val="462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123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66124" indent="-211021" algn="l" rtl="0" eaLnBrk="0" fontAlgn="base" hangingPunct="0">
        <a:spcBef>
          <a:spcPts val="369"/>
        </a:spcBef>
        <a:spcAft>
          <a:spcPct val="0"/>
        </a:spcAft>
        <a:buClr>
          <a:srgbClr val="A04DA3"/>
        </a:buClr>
        <a:buSzPct val="75000"/>
        <a:buFont typeface="Wingdings" pitchFamily="2" charset="2"/>
        <a:buChar char=""/>
        <a:defRPr sz="1846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688165" indent="-211021" algn="l" rtl="0" eaLnBrk="0" fontAlgn="base" hangingPunct="0">
        <a:spcBef>
          <a:spcPts val="369"/>
        </a:spcBef>
        <a:spcAft>
          <a:spcPct val="0"/>
        </a:spcAft>
        <a:buClr>
          <a:srgbClr val="C4652D"/>
        </a:buClr>
        <a:buSzPct val="65000"/>
        <a:buFont typeface="Wingdings" pitchFamily="2" charset="2"/>
        <a:buChar char=""/>
        <a:defRPr sz="1846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941390" indent="-211021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194615" indent="-211021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47840" indent="-211021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01064" indent="-211021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GSA\Desktop\BASIS\MKT\LOGO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19840" y="4364360"/>
            <a:ext cx="3180353" cy="1471864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Subtítulo 4"/>
          <p:cNvSpPr txBox="1">
            <a:spLocks/>
          </p:cNvSpPr>
          <p:nvPr/>
        </p:nvSpPr>
        <p:spPr bwMode="auto">
          <a:xfrm>
            <a:off x="2376170" y="6065277"/>
            <a:ext cx="4179289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0" indent="0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None/>
              <a:defRPr sz="2600" b="1" kern="1200">
                <a:solidFill>
                  <a:srgbClr val="FFFFFF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None/>
              <a:defRPr sz="26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None/>
              <a:defRPr sz="23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9F2936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www.basis.com.br</a:t>
            </a:r>
            <a:endParaRPr kumimoji="0" lang="pt-BR" sz="2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 bwMode="auto">
          <a:xfrm>
            <a:off x="1743016" y="1487650"/>
            <a:ext cx="6864763" cy="2762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 cap="all" baseline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pt-BR" sz="5400" dirty="0">
                <a:solidFill>
                  <a:srgbClr val="32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Análise monte </a:t>
            </a:r>
            <a:r>
              <a:rPr lang="pt-BR" sz="5400" dirty="0" err="1">
                <a:solidFill>
                  <a:srgbClr val="32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carlo</a:t>
            </a:r>
            <a:endParaRPr lang="pt-BR" sz="5400" dirty="0">
              <a:solidFill>
                <a:srgbClr val="32323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pt-BR" sz="5400" dirty="0">
                <a:solidFill>
                  <a:srgbClr val="32323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13/09/2021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 da Produtividade 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Delphi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001D81B-F74A-4D1C-8688-E9EA3761C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523" y="1745373"/>
            <a:ext cx="4686954" cy="4858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72739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Delphi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8F002BB-0580-4703-AC7D-56F7D3361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50" y="2093471"/>
            <a:ext cx="4242446" cy="340603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D240036-9567-495D-803A-BCDD74743B42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78A2B6B-6140-4E34-847F-92A256E59F13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25B10B0-1AA4-4191-BF45-35B810719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289" y="2108353"/>
            <a:ext cx="3467131" cy="337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703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Qualidade Delphi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17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821208"/>
              </p:ext>
            </p:extLst>
          </p:nvPr>
        </p:nvGraphicFramePr>
        <p:xfrm>
          <a:off x="471996" y="2060234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–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(EPE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49,23 Qualidade=1,35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  <a:r>
                        <a:rPr lang="pt-BR" sz="1800" i="1" u="none" strike="noStrike" baseline="0" dirty="0">
                          <a:effectLst/>
                        </a:rPr>
                        <a:t>.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86035D72-C220-45E3-A58D-26C3F7815718}"/>
              </a:ext>
            </a:extLst>
          </p:cNvPr>
          <p:cNvSpPr txBox="1"/>
          <p:nvPr/>
        </p:nvSpPr>
        <p:spPr>
          <a:xfrm>
            <a:off x="940017" y="5291752"/>
            <a:ext cx="726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0,83) </a:t>
            </a:r>
          </a:p>
          <a:p>
            <a:r>
              <a:rPr lang="pt-BR" dirty="0"/>
              <a:t>		= (0,0428 - 0,032539735) = -0,028944235 Erros/PF</a:t>
            </a:r>
          </a:p>
        </p:txBody>
      </p:sp>
    </p:spTree>
    <p:extLst>
      <p:ext uri="{BB962C8B-B14F-4D97-AF65-F5344CB8AC3E}">
        <p14:creationId xmlns:p14="http://schemas.microsoft.com/office/powerpoint/2010/main" val="16327819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87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Delphi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229878-33D4-4181-B2EB-3B277FAAA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763" y="1931116"/>
            <a:ext cx="4953691" cy="4439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6068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79512" y="1312978"/>
            <a:ext cx="9699171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Produtividade da melhor opção de qualidade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da Qualidade Delphi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F131E59-CEC2-4D68-920D-D9A622D51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101" y="2034816"/>
            <a:ext cx="4991797" cy="4467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6924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Sensibilidade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6BC4DD7-DB0E-47A0-8AE6-DF2A0535702A}"/>
              </a:ext>
            </a:extLst>
          </p:cNvPr>
          <p:cNvSpPr/>
          <p:nvPr/>
        </p:nvSpPr>
        <p:spPr>
          <a:xfrm>
            <a:off x="1509776" y="5974577"/>
            <a:ext cx="586140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350" dirty="0"/>
              <a:t>Conclusão: Dificuldade na implementação de teste automatizado para Delphi. Rever análise de Morte Carlo para desconsiderar o uso de teste automatizado.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Delphi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10BD8C5-3059-44DD-8C3F-8B8115090C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23" t="21387" r="43134" b="23785"/>
          <a:stretch/>
        </p:blipFill>
        <p:spPr>
          <a:xfrm>
            <a:off x="483698" y="2160072"/>
            <a:ext cx="3886051" cy="3821849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C921790-2C5D-4578-AF3F-540CD12E4B0F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94A25A9-B501-419E-A5A1-4DCBE645CCA0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025A170-A246-4322-A204-06A70DF02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251" y="2160072"/>
            <a:ext cx="3886051" cy="378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267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Produtividade Java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 </a:t>
            </a:r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131660"/>
              </p:ext>
            </p:extLst>
          </p:nvPr>
        </p:nvGraphicFramePr>
        <p:xfrm>
          <a:off x="471996" y="2050903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(UC Analista 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S2_Analise_Projeto (Java)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S3_Construção (JAVA Programador 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PL)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5,09 h/PF Qualidade=11,72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  <a:r>
                        <a:rPr lang="pt-BR" sz="1800" i="1" u="none" strike="noStrike" baseline="0" dirty="0">
                          <a:effectLst/>
                        </a:rPr>
                        <a:t>.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411A3DF9-BA4D-4D14-B9A0-B7F4A418B5C8}"/>
              </a:ext>
            </a:extLst>
          </p:cNvPr>
          <p:cNvSpPr txBox="1"/>
          <p:nvPr/>
        </p:nvSpPr>
        <p:spPr>
          <a:xfrm>
            <a:off x="507999" y="5208706"/>
            <a:ext cx="81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1,91) </a:t>
            </a:r>
          </a:p>
          <a:p>
            <a:r>
              <a:rPr lang="pt-BR" dirty="0"/>
              <a:t>		= (0,0428 - 0,06215089385) = -0,09109512885 Erros/PF</a:t>
            </a:r>
          </a:p>
        </p:txBody>
      </p:sp>
    </p:spTree>
    <p:extLst>
      <p:ext uri="{BB962C8B-B14F-4D97-AF65-F5344CB8AC3E}">
        <p14:creationId xmlns:p14="http://schemas.microsoft.com/office/powerpoint/2010/main" val="3767027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 da Produtividade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Java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0EC9C99-923C-41BC-84B3-DAF092DC6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248" y="1749571"/>
            <a:ext cx="4696480" cy="4991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93805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Java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B04BD12-8EB0-4323-B4B6-AAAAF859F6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97" t="23386" r="57463" b="21397"/>
          <a:stretch/>
        </p:blipFill>
        <p:spPr>
          <a:xfrm>
            <a:off x="238778" y="2157602"/>
            <a:ext cx="4150785" cy="403440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2906956-2F4F-4D9F-9E15-5EC7E52F4128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DBECC0C-A02A-40CA-8343-AAF4BBDDA63F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E0C5086-2797-45FD-A597-144AC44A4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438" y="2141145"/>
            <a:ext cx="42100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4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Qualidade Java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 </a:t>
            </a:r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77786"/>
              </p:ext>
            </p:extLst>
          </p:nvPr>
        </p:nvGraphicFramePr>
        <p:xfrm>
          <a:off x="471996" y="2050903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(EPE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S2_Analise_Projeto (Java)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S3_Construção (JAVA Programador PL)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4,25 h/PF  Qualidade =2,14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86035D72-C220-45E3-A58D-26C3F7815718}"/>
              </a:ext>
            </a:extLst>
          </p:cNvPr>
          <p:cNvSpPr txBox="1"/>
          <p:nvPr/>
        </p:nvSpPr>
        <p:spPr>
          <a:xfrm>
            <a:off x="507999" y="5208706"/>
            <a:ext cx="81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1,91) </a:t>
            </a:r>
          </a:p>
          <a:p>
            <a:r>
              <a:rPr lang="pt-BR" dirty="0"/>
              <a:t>		= (0,0428 - 0,06215089385) = -0,09109512885 Erros/PF</a:t>
            </a:r>
          </a:p>
        </p:txBody>
      </p:sp>
    </p:spTree>
    <p:extLst>
      <p:ext uri="{BB962C8B-B14F-4D97-AF65-F5344CB8AC3E}">
        <p14:creationId xmlns:p14="http://schemas.microsoft.com/office/powerpoint/2010/main" val="468619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Produtividade C#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17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62827"/>
              </p:ext>
            </p:extLst>
          </p:nvPr>
        </p:nvGraphicFramePr>
        <p:xfrm>
          <a:off x="471996" y="2060234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(UC Analista 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C# GP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PL)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5,87 Qualidade=</a:t>
                      </a:r>
                      <a:r>
                        <a:rPr lang="pt-BR" sz="1800" i="1" u="none" strike="noStrike" baseline="0" dirty="0">
                          <a:effectLst/>
                        </a:rPr>
                        <a:t> 11,26 </a:t>
                      </a:r>
                      <a:r>
                        <a:rPr lang="pt-BR" sz="1800" i="1" u="none" strike="noStrike" baseline="0" dirty="0" err="1">
                          <a:effectLst/>
                        </a:rPr>
                        <a:t>def</a:t>
                      </a:r>
                      <a:r>
                        <a:rPr lang="pt-BR" sz="1800" i="1" u="none" strike="noStrike" baseline="0" dirty="0">
                          <a:effectLst/>
                        </a:rPr>
                        <a:t>/PF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281A7DBE-8230-40E6-B375-40233940DD9F}"/>
              </a:ext>
            </a:extLst>
          </p:cNvPr>
          <p:cNvSpPr txBox="1"/>
          <p:nvPr/>
        </p:nvSpPr>
        <p:spPr>
          <a:xfrm>
            <a:off x="735200" y="5291752"/>
            <a:ext cx="7601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0,89) </a:t>
            </a:r>
          </a:p>
          <a:p>
            <a:r>
              <a:rPr lang="pt-BR" dirty="0"/>
              <a:t>		= (0,0428 - 0,0392045) = 0,0035955 Erros/PF</a:t>
            </a:r>
          </a:p>
        </p:txBody>
      </p:sp>
    </p:spTree>
    <p:extLst>
      <p:ext uri="{BB962C8B-B14F-4D97-AF65-F5344CB8AC3E}">
        <p14:creationId xmlns:p14="http://schemas.microsoft.com/office/powerpoint/2010/main" val="2696352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 da Qualidade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Java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51AECF-BA40-49ED-8BAF-C38C78630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177" y="1806936"/>
            <a:ext cx="4391638" cy="46107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870635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448755" y="1213256"/>
            <a:ext cx="5979342" cy="87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Produtividade da melhor opção de qualidade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da Qualidade Java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33F95A6-FB11-432C-8B88-ED38D8D74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282" y="1833859"/>
            <a:ext cx="4677428" cy="4639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505425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Java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E643966-27B0-4776-882D-FB6FB29D0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24714" r="57612" b="22192"/>
          <a:stretch/>
        </p:blipFill>
        <p:spPr>
          <a:xfrm>
            <a:off x="142843" y="2264733"/>
            <a:ext cx="4429157" cy="408217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38D0A18F-6CFC-4329-A946-F3954DB41E5B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EF6E7BD-6B30-4E25-B961-46A2B3ED612E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FDC0442-2BE6-4A8A-9FC4-2EB47CE0E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353" y="2264733"/>
            <a:ext cx="4111135" cy="399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73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Produtividade PHP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 </a:t>
            </a:r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801280"/>
              </p:ext>
            </p:extLst>
          </p:nvPr>
        </p:nvGraphicFramePr>
        <p:xfrm>
          <a:off x="471996" y="2050903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(UC Analista 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S2_Analise_Projeto (PHP)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S3_Construção (PHP PP)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PL)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3,53 h/PF Qualidade = 11,85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86035D72-C220-45E3-A58D-26C3F7815718}"/>
              </a:ext>
            </a:extLst>
          </p:cNvPr>
          <p:cNvSpPr txBox="1"/>
          <p:nvPr/>
        </p:nvSpPr>
        <p:spPr>
          <a:xfrm>
            <a:off x="508000" y="5291752"/>
            <a:ext cx="81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0,83) </a:t>
            </a:r>
          </a:p>
          <a:p>
            <a:r>
              <a:rPr lang="pt-BR" dirty="0"/>
              <a:t>		= (0,0428 - 0,032539735) = -0,028944235 Erros/PF</a:t>
            </a:r>
          </a:p>
        </p:txBody>
      </p:sp>
    </p:spTree>
    <p:extLst>
      <p:ext uri="{BB962C8B-B14F-4D97-AF65-F5344CB8AC3E}">
        <p14:creationId xmlns:p14="http://schemas.microsoft.com/office/powerpoint/2010/main" val="2870791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 da Produtividade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PHP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370C4D7-C195-4B45-9AFC-FB7E6EDE4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213" y="1650979"/>
            <a:ext cx="4998685" cy="4927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5010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PHP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91102A-7480-4532-A9BE-7809B885ED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31" t="28696" r="44924" b="19538"/>
          <a:stretch/>
        </p:blipFill>
        <p:spPr>
          <a:xfrm>
            <a:off x="323556" y="2198348"/>
            <a:ext cx="4167496" cy="390702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62B00D4-1B4D-4C3C-B548-321EEC063377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BEC6ADC-13C2-4A7F-9B91-F60F33B68889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820E651-A7EC-4FDA-B9DF-7196454BF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556" y="2231956"/>
            <a:ext cx="3986419" cy="3878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861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Qualidade PHP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 </a:t>
            </a:r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821049"/>
              </p:ext>
            </p:extLst>
          </p:nvPr>
        </p:nvGraphicFramePr>
        <p:xfrm>
          <a:off x="471996" y="2050903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–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(EPE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pt-BR" sz="20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S3_Construção (PHP PS)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3,36 h/PF Qualidade= 2,14 defeitos/PF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0006C9FD-EC34-483E-A8B3-24ABC0A89773}"/>
              </a:ext>
            </a:extLst>
          </p:cNvPr>
          <p:cNvSpPr txBox="1"/>
          <p:nvPr/>
        </p:nvSpPr>
        <p:spPr>
          <a:xfrm>
            <a:off x="508000" y="5291752"/>
            <a:ext cx="81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0,83) </a:t>
            </a:r>
          </a:p>
          <a:p>
            <a:r>
              <a:rPr lang="pt-BR" dirty="0"/>
              <a:t>		= (0,0428 - 0,032539735) = -0,028944235 Erros/PF</a:t>
            </a:r>
          </a:p>
        </p:txBody>
      </p:sp>
    </p:spTree>
    <p:extLst>
      <p:ext uri="{BB962C8B-B14F-4D97-AF65-F5344CB8AC3E}">
        <p14:creationId xmlns:p14="http://schemas.microsoft.com/office/powerpoint/2010/main" val="3084334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 da Qualidade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PHP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1E3C284-1AB7-44A8-B066-5EF8D7DE3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609" y="1840278"/>
            <a:ext cx="4677428" cy="4544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1440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PHP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9E4FC2C-683F-49AF-BC43-09B762CE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2161826"/>
            <a:ext cx="4485783" cy="385888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97EFF58-E09E-42BF-B56C-12BAD22102FE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C90067F-4302-46FB-95ED-074E8267E7BA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6E55091-EF42-4750-BD5D-B784329C2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388" y="2158018"/>
            <a:ext cx="3984525" cy="385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443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448755" y="1213256"/>
            <a:ext cx="5979342" cy="87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Produtividade da melhor opção de qualidade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da Qualidade PHP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E621E0D8-4AD1-45DD-A342-54A80EA46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549" y="1943412"/>
            <a:ext cx="4848902" cy="4420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36895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87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C#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B2584C0-7360-48ED-91AC-5879FA0A15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049" y="1796759"/>
            <a:ext cx="4667901" cy="47822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42663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0" y="1300180"/>
            <a:ext cx="9699171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Variabilidade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6BC4DD7-DB0E-47A0-8AE6-DF2A0535702A}"/>
              </a:ext>
            </a:extLst>
          </p:cNvPr>
          <p:cNvSpPr/>
          <p:nvPr/>
        </p:nvSpPr>
        <p:spPr>
          <a:xfrm>
            <a:off x="632526" y="2014170"/>
            <a:ext cx="6505392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50" dirty="0"/>
              <a:t>Conseguimos melhorar a variabilidade da produtividade em todos os subprocessos e subgrupos comparado a baseline 2.</a:t>
            </a:r>
          </a:p>
          <a:p>
            <a:endParaRPr lang="pt-BR" sz="13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350" dirty="0"/>
              <a:t>Melhoria proposta: ao aplicar a simulação de monte </a:t>
            </a:r>
            <a:r>
              <a:rPr lang="pt-BR" sz="1350" dirty="0" err="1"/>
              <a:t>carlo</a:t>
            </a:r>
            <a:r>
              <a:rPr lang="pt-BR" sz="1350" dirty="0"/>
              <a:t> para verificar nossa melhor produtividade na melhor composição de qualidade, verificamos que os limites estão fora da especificação e metas institucionais. Será realizada a análise das cousas e proposta de melhorias afim de obter melhor produtividade com qualidade.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</a:t>
            </a:r>
            <a:r>
              <a:rPr lang="pt-BR"/>
              <a:t>- Conclusão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4127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Sensibilidade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C#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71F9514-C85B-4DBF-9F78-06F982E5A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77" t="21063" r="44462" b="26399"/>
          <a:stretch/>
        </p:blipFill>
        <p:spPr>
          <a:xfrm>
            <a:off x="394019" y="2061807"/>
            <a:ext cx="4057667" cy="369228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4AC0CBF-B7C9-42BD-9681-C9102968C305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C8DF1B-1995-4FC6-85F2-2459D68CAD79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BB5AD67-5F2F-40B8-86FD-8BBA98134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723" y="2087680"/>
            <a:ext cx="3768728" cy="36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80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Qualidade C#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1709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800555"/>
              </p:ext>
            </p:extLst>
          </p:nvPr>
        </p:nvGraphicFramePr>
        <p:xfrm>
          <a:off x="471996" y="2060234"/>
          <a:ext cx="8128000" cy="26936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(EPE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684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JR)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1,28 Qualidade = 6,41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  <a:r>
                        <a:rPr lang="pt-BR" sz="1800" i="1" u="none" strike="noStrike" baseline="0" dirty="0">
                          <a:effectLst/>
                        </a:rPr>
                        <a:t>.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86035D72-C220-45E3-A58D-26C3F7815718}"/>
              </a:ext>
            </a:extLst>
          </p:cNvPr>
          <p:cNvSpPr txBox="1"/>
          <p:nvPr/>
        </p:nvSpPr>
        <p:spPr>
          <a:xfrm>
            <a:off x="735200" y="5291752"/>
            <a:ext cx="76015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0,89) </a:t>
            </a:r>
          </a:p>
          <a:p>
            <a:r>
              <a:rPr lang="pt-BR" dirty="0"/>
              <a:t>		= (0,0428 - 0,0392045) = 0,0035955 Erros/PF</a:t>
            </a:r>
          </a:p>
        </p:txBody>
      </p:sp>
    </p:spTree>
    <p:extLst>
      <p:ext uri="{BB962C8B-B14F-4D97-AF65-F5344CB8AC3E}">
        <p14:creationId xmlns:p14="http://schemas.microsoft.com/office/powerpoint/2010/main" val="144433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312276" y="1207718"/>
            <a:ext cx="9699171" cy="878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Simulações de Monte Carlo</a:t>
            </a: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515DE7A-832F-4767-9C21-1C61FF254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C#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E59B297-8F74-4B82-B5F7-E86149D0A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576" y="1783458"/>
            <a:ext cx="4972744" cy="4734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7272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07504" y="1307419"/>
            <a:ext cx="9699171" cy="254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Produtividade da melhor opção de qualidade</a:t>
            </a:r>
          </a:p>
          <a:p>
            <a:pPr>
              <a:lnSpc>
                <a:spcPct val="150000"/>
              </a:lnSpc>
            </a:pPr>
            <a:endParaRPr lang="pt-BR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Produtividade da Qualidade C#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E2E22E-E81C-4824-BC81-25C4020E1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391" y="1812276"/>
            <a:ext cx="4963218" cy="4725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1038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79513" y="1352651"/>
            <a:ext cx="4097066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Análise de Sensibilidade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2E93D801-E9B2-4249-8F87-E229735BC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Monte Carlo – Qualidade C#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36D612E-5376-488D-B88D-F52FC99B8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77" t="13871" r="63539" b="30777"/>
          <a:stretch/>
        </p:blipFill>
        <p:spPr>
          <a:xfrm>
            <a:off x="543490" y="2190638"/>
            <a:ext cx="3733089" cy="370165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F41455D-3652-485D-A3DC-8146D0B65852}"/>
              </a:ext>
            </a:extLst>
          </p:cNvPr>
          <p:cNvSpPr txBox="1"/>
          <p:nvPr/>
        </p:nvSpPr>
        <p:spPr>
          <a:xfrm>
            <a:off x="1726845" y="1645149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9CB4994-949F-4AF2-8783-8D9C01E0025C}"/>
              </a:ext>
            </a:extLst>
          </p:cNvPr>
          <p:cNvSpPr txBox="1"/>
          <p:nvPr/>
        </p:nvSpPr>
        <p:spPr>
          <a:xfrm>
            <a:off x="6305675" y="1656128"/>
            <a:ext cx="1512877" cy="46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/>
              <a:t>Baseline 3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2B732E-7DAC-42A9-B2B7-ED72FF730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112" y="2190638"/>
            <a:ext cx="3733088" cy="363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67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88640"/>
            <a:ext cx="8856984" cy="864096"/>
          </a:xfrm>
        </p:spPr>
        <p:txBody>
          <a:bodyPr/>
          <a:lstStyle/>
          <a:p>
            <a:r>
              <a:rPr lang="pt-BR" dirty="0"/>
              <a:t>Monte Carlo – Produtividade Delphi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821644" cy="4643470"/>
          </a:xfrm>
        </p:spPr>
        <p:txBody>
          <a:bodyPr/>
          <a:lstStyle/>
          <a:p>
            <a:pPr marL="0" indent="0" algn="just">
              <a:buNone/>
            </a:pPr>
            <a:endParaRPr lang="pt-BR" sz="4000" b="1" dirty="0"/>
          </a:p>
          <a:p>
            <a:pPr marL="0" indent="0" algn="just">
              <a:buNone/>
            </a:pPr>
            <a:endParaRPr lang="pt-BR" sz="40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  <a:p>
            <a:pPr marL="0" indent="0">
              <a:buNone/>
            </a:pPr>
            <a:endParaRPr lang="pt-BR" sz="4400" b="1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A3570F9-D571-475F-8963-EED838825BCD}"/>
              </a:ext>
            </a:extLst>
          </p:cNvPr>
          <p:cNvSpPr txBox="1"/>
          <p:nvPr/>
        </p:nvSpPr>
        <p:spPr>
          <a:xfrm>
            <a:off x="184432" y="1442630"/>
            <a:ext cx="969917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 Melhor Composição </a:t>
            </a:r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endParaRPr lang="pt-BR" i="1" dirty="0"/>
          </a:p>
          <a:p>
            <a:pPr>
              <a:lnSpc>
                <a:spcPct val="150000"/>
              </a:lnSpc>
            </a:pPr>
            <a:r>
              <a:rPr lang="pt-BR" i="1" dirty="0"/>
              <a:t>			-				</a:t>
            </a:r>
          </a:p>
          <a:p>
            <a:pPr>
              <a:lnSpc>
                <a:spcPct val="150000"/>
              </a:lnSpc>
            </a:pPr>
            <a:r>
              <a:rPr lang="pt-BR" i="1" dirty="0"/>
              <a:t>	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C021D98-ECD3-435F-A752-6BDE3DC8C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898422"/>
              </p:ext>
            </p:extLst>
          </p:nvPr>
        </p:nvGraphicFramePr>
        <p:xfrm>
          <a:off x="471996" y="2050903"/>
          <a:ext cx="8128000" cy="267851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1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i="1" u="none" strike="noStrike" dirty="0">
                          <a:effectLst/>
                        </a:rPr>
                        <a:t> </a:t>
                      </a:r>
                      <a:r>
                        <a:rPr lang="pt-BR" sz="2000" i="1" u="none" strike="noStrike" dirty="0" err="1">
                          <a:effectLst/>
                        </a:rPr>
                        <a:t>Subprocesso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Melhor Composição - 1</a:t>
                      </a:r>
                      <a:endParaRPr lang="pt-BR" sz="2000" b="1" i="1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Requisitos - S1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S1_Requisitos (UC Analista 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Análise e Projeto - S2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S2_Analise_Projeto (Delphi)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199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Construção- S3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S3_Construção (Delphi PSR)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51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i="1" u="none" strike="noStrike" dirty="0">
                          <a:effectLst/>
                        </a:rPr>
                        <a:t>Testes - S4</a:t>
                      </a:r>
                      <a:endParaRPr lang="pt-BR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pt-BR" sz="200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S4_Testes (Automatizado Analista PL)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9199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i="1" u="none" strike="noStrike" dirty="0">
                          <a:effectLst/>
                        </a:rPr>
                        <a:t>Produtividade = 6,35 = 11,36 </a:t>
                      </a:r>
                      <a:r>
                        <a:rPr lang="pt-BR" sz="1800" i="1" u="none" strike="noStrike" dirty="0" err="1">
                          <a:effectLst/>
                        </a:rPr>
                        <a:t>def</a:t>
                      </a:r>
                      <a:r>
                        <a:rPr lang="pt-BR" sz="1800" i="1" u="none" strike="noStrike" dirty="0">
                          <a:effectLst/>
                        </a:rPr>
                        <a:t>/PF</a:t>
                      </a:r>
                      <a:endParaRPr lang="pt-BR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2BA636BA-42D0-48D1-9E55-2F3E32179E78}"/>
              </a:ext>
            </a:extLst>
          </p:cNvPr>
          <p:cNvSpPr txBox="1"/>
          <p:nvPr/>
        </p:nvSpPr>
        <p:spPr>
          <a:xfrm>
            <a:off x="940017" y="5291752"/>
            <a:ext cx="726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Previsão de erros encontrados pelo cliente com para esta composição:</a:t>
            </a:r>
          </a:p>
          <a:p>
            <a:r>
              <a:rPr lang="pt-BR" dirty="0"/>
              <a:t>Densidade de Erros = 0,0428 - (0,04405 X 0,83) </a:t>
            </a:r>
          </a:p>
          <a:p>
            <a:r>
              <a:rPr lang="pt-BR" dirty="0"/>
              <a:t>		= (0,0428 - 0,032539735) = -0,028944235 Erros/PF</a:t>
            </a:r>
          </a:p>
        </p:txBody>
      </p:sp>
    </p:spTree>
    <p:extLst>
      <p:ext uri="{BB962C8B-B14F-4D97-AF65-F5344CB8AC3E}">
        <p14:creationId xmlns:p14="http://schemas.microsoft.com/office/powerpoint/2010/main" val="333501755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5368</TotalTime>
  <Words>1234</Words>
  <Application>Microsoft Office PowerPoint</Application>
  <PresentationFormat>Apresentação na tela (4:3)</PresentationFormat>
  <Paragraphs>348</Paragraphs>
  <Slides>30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30</vt:i4>
      </vt:variant>
    </vt:vector>
  </HeadingPairs>
  <TitlesOfParts>
    <vt:vector size="40" baseType="lpstr">
      <vt:lpstr>Arial</vt:lpstr>
      <vt:lpstr>Calibri</vt:lpstr>
      <vt:lpstr>Courier New</vt:lpstr>
      <vt:lpstr>StarSymbol</vt:lpstr>
      <vt:lpstr>Times New Roman</vt:lpstr>
      <vt:lpstr>Tw Cen MT</vt:lpstr>
      <vt:lpstr>Wingdings</vt:lpstr>
      <vt:lpstr>Wingdings 2</vt:lpstr>
      <vt:lpstr>Office Theme</vt:lpstr>
      <vt:lpstr>Mediano</vt:lpstr>
      <vt:lpstr>Apresentação do PowerPoint</vt:lpstr>
      <vt:lpstr>Monte Carlo – Produtividade C#</vt:lpstr>
      <vt:lpstr>Monte Carlo – Produtividade C#</vt:lpstr>
      <vt:lpstr>Monte Carlo – Produtividade C#</vt:lpstr>
      <vt:lpstr>Monte Carlo – Qualidade C#</vt:lpstr>
      <vt:lpstr>Monte Carlo – Qualidade C#</vt:lpstr>
      <vt:lpstr>Monte Carlo – Produtividade da Qualidade C#</vt:lpstr>
      <vt:lpstr>Monte Carlo – Qualidade C#</vt:lpstr>
      <vt:lpstr>Monte Carlo – Produtividade Delphi</vt:lpstr>
      <vt:lpstr>Monte Carlo – Produtividade Delphi</vt:lpstr>
      <vt:lpstr>Monte Carlo – Produtividade Delphi</vt:lpstr>
      <vt:lpstr>Monte Carlo – Qualidade Delphi</vt:lpstr>
      <vt:lpstr>Monte Carlo – Qualidade Delphi</vt:lpstr>
      <vt:lpstr>Monte Carlo – Produtividade da Qualidade Delphi</vt:lpstr>
      <vt:lpstr>Monte Carlo – Qualidade Delphi</vt:lpstr>
      <vt:lpstr>Monte Carlo – Produtividade Java</vt:lpstr>
      <vt:lpstr>Monte Carlo – Produtividade Java</vt:lpstr>
      <vt:lpstr>Monte Carlo – Produtividade Java</vt:lpstr>
      <vt:lpstr>Monte Carlo – Qualidade Java</vt:lpstr>
      <vt:lpstr>Monte Carlo – Qualidade Java</vt:lpstr>
      <vt:lpstr>Monte Carlo – Produtividade da Qualidade Java</vt:lpstr>
      <vt:lpstr>Monte Carlo – Qualidade Java</vt:lpstr>
      <vt:lpstr>Monte Carlo – Produtividade PHP</vt:lpstr>
      <vt:lpstr>Monte Carlo – Produtividade PHP</vt:lpstr>
      <vt:lpstr>Monte Carlo – Produtividade PHP</vt:lpstr>
      <vt:lpstr>Monte Carlo – Qualidade PHP</vt:lpstr>
      <vt:lpstr>Monte Carlo – Qualidade PHP</vt:lpstr>
      <vt:lpstr>Monte Carlo – Qualidade PHP</vt:lpstr>
      <vt:lpstr>Monte Carlo – Produtividade da Qualidade PHP</vt:lpstr>
      <vt:lpstr>Monte Carlo - Conclusão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Miguel</dc:creator>
  <cp:lastModifiedBy>megn2565</cp:lastModifiedBy>
  <cp:revision>344</cp:revision>
  <dcterms:modified xsi:type="dcterms:W3CDTF">2021-09-26T15:43:45Z</dcterms:modified>
</cp:coreProperties>
</file>